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7" r:id="rId14"/>
    <p:sldId id="278" r:id="rId15"/>
    <p:sldId id="268" r:id="rId16"/>
    <p:sldId id="270" r:id="rId17"/>
    <p:sldId id="279" r:id="rId18"/>
    <p:sldId id="276" r:id="rId19"/>
    <p:sldId id="28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4376"/>
    <a:srgbClr val="0066CC"/>
    <a:srgbClr val="FF33CC"/>
    <a:srgbClr val="FFFF99"/>
    <a:srgbClr val="CC0066"/>
    <a:srgbClr val="99FF66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3"/>
              <a:ext cx="816" cy="3978"/>
              <a:chOff x="4944" y="-3"/>
              <a:chExt cx="816" cy="3978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3"/>
                <a:ext cx="480" cy="1434"/>
                <a:chOff x="5280" y="-3"/>
                <a:chExt cx="480" cy="1434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8" y="-4"/>
                  <a:ext cx="174" cy="176"/>
                  <a:chOff x="169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97" y="323"/>
                    <a:ext cx="1690" cy="2560"/>
                    <a:chOff x="169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5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97" y="381"/>
                      <a:ext cx="864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3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70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5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5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5944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945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5F558-31AC-4B4F-8008-2E62D36118F3}" type="datetimeFigureOut">
              <a:rPr lang="en-US"/>
              <a:pPr>
                <a:defRPr/>
              </a:pPr>
              <a:t>10/30/2010</a:t>
            </a:fld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91BD9-FA3C-4188-972D-3DE57A81F1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A22F6-5E4A-4822-9EB3-D66660D9BEF2}" type="datetimeFigureOut">
              <a:rPr lang="en-US"/>
              <a:pPr>
                <a:defRPr/>
              </a:pPr>
              <a:t>10/30/2010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66EFA-018A-4D48-84BB-2B4DEAD74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85F53-8BF3-4FFF-95D5-28538F833331}" type="datetimeFigureOut">
              <a:rPr lang="en-US"/>
              <a:pPr>
                <a:defRPr/>
              </a:pPr>
              <a:t>10/30/2010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06EBD-A6C8-4279-9166-BFBE6048A5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70795-2912-4E95-9465-6FB03BF61206}" type="datetimeFigureOut">
              <a:rPr lang="en-US"/>
              <a:pPr>
                <a:defRPr/>
              </a:pPr>
              <a:t>10/30/2010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02264-9A62-4E8F-B16B-B798E238E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B924D-8C84-486E-ACEB-F4C3B6E212AF}" type="datetimeFigureOut">
              <a:rPr lang="en-US"/>
              <a:pPr>
                <a:defRPr/>
              </a:pPr>
              <a:t>10/30/2010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EE63F-4250-4FC5-9A23-8B3D562BB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2A42B-A216-4CB6-BAA2-EEB959C403CA}" type="datetimeFigureOut">
              <a:rPr lang="en-US"/>
              <a:pPr>
                <a:defRPr/>
              </a:pPr>
              <a:t>10/30/2010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C160E-BB4C-4249-9FF5-74A2121485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4DEC-BAA4-4BCA-9836-ADA74180B200}" type="datetimeFigureOut">
              <a:rPr lang="en-US"/>
              <a:pPr>
                <a:defRPr/>
              </a:pPr>
              <a:t>10/30/2010</a:t>
            </a:fld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4C535-9743-49B1-ABC3-6B25DAB91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DBC18-C130-4555-8637-29EF39F2B152}" type="datetimeFigureOut">
              <a:rPr lang="en-US"/>
              <a:pPr>
                <a:defRPr/>
              </a:pPr>
              <a:t>10/30/2010</a:t>
            </a:fld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9B534-0CCB-4AAB-9D5F-42839B5826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61ECE-691F-4FB7-B250-0131A945A70A}" type="datetimeFigureOut">
              <a:rPr lang="en-US"/>
              <a:pPr>
                <a:defRPr/>
              </a:pPr>
              <a:t>10/30/2010</a:t>
            </a:fld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E7F9A-B94C-4A7E-9460-D2B82BCDE9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F48DD-5719-48D8-BABA-256EDE0FC183}" type="datetimeFigureOut">
              <a:rPr lang="en-US"/>
              <a:pPr>
                <a:defRPr/>
              </a:pPr>
              <a:t>10/30/2010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AD36B-FE95-4291-8877-B395E71C1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9A484-7676-4B48-B1DF-60F24DC6817C}" type="datetimeFigureOut">
              <a:rPr lang="en-US"/>
              <a:pPr>
                <a:defRPr/>
              </a:pPr>
              <a:t>10/30/2010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75C6A-EE42-490E-8376-A1B6319A18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8371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58372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5837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8378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5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379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96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838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8381" name="Freeform 13"/>
                  <p:cNvSpPr>
                    <a:spLocks/>
                  </p:cNvSpPr>
                  <p:nvPr/>
                </p:nvSpPr>
                <p:spPr bwMode="auto">
                  <a:xfrm>
                    <a:off x="263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8382" name="Freeform 14"/>
                  <p:cNvSpPr>
                    <a:spLocks/>
                  </p:cNvSpPr>
                  <p:nvPr/>
                </p:nvSpPr>
                <p:spPr bwMode="auto">
                  <a:xfrm>
                    <a:off x="270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8383" name="Freeform 15"/>
                  <p:cNvSpPr>
                    <a:spLocks/>
                  </p:cNvSpPr>
                  <p:nvPr/>
                </p:nvSpPr>
                <p:spPr bwMode="auto">
                  <a:xfrm>
                    <a:off x="245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8384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8385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58414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1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1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17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18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19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20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2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22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5842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424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5842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842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842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5AFBB89C-A146-4BD2-85ED-5D00562E279E}" type="datetimeFigureOut">
              <a:rPr lang="en-US"/>
              <a:pPr>
                <a:defRPr/>
              </a:pPr>
              <a:t>10/30/2010</a:t>
            </a:fld>
            <a:endParaRPr lang="ru-RU"/>
          </a:p>
        </p:txBody>
      </p:sp>
      <p:sp>
        <p:nvSpPr>
          <p:cNvPr id="5842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42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4436FE68-6649-47E6-A85C-D68010E21E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8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8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8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8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8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25" grpId="0"/>
      <p:bldP spid="5842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4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842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4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842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4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842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4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842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4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842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04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1919"/>
                </a:solidFill>
                <a:latin typeface="Arbat-Bold" pitchFamily="2" charset="0"/>
              </a:rPr>
              <a:t>Развитие речи детей старшего дошкольного возраста.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84263" y="3867150"/>
            <a:ext cx="5745162" cy="1744663"/>
          </a:xfrm>
        </p:spPr>
        <p:txBody>
          <a:bodyPr>
            <a:normAutofit/>
          </a:bodyPr>
          <a:lstStyle/>
          <a:p>
            <a:pPr marL="0" indent="0" algn="r" eaLnBrk="1" hangingPunct="1">
              <a:lnSpc>
                <a:spcPct val="90000"/>
              </a:lnSpc>
              <a:buFontTx/>
              <a:buNone/>
              <a:defRPr/>
            </a:pPr>
            <a:endParaRPr lang="ru-RU" dirty="0" smtClean="0">
              <a:solidFill>
                <a:srgbClr val="898989"/>
              </a:solidFill>
            </a:endParaRPr>
          </a:p>
          <a:p>
            <a:pPr marL="0" indent="0" algn="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04800" y="1676400"/>
            <a:ext cx="7239000" cy="4876800"/>
          </a:xfrm>
          <a:prstGeom prst="ellipse">
            <a:avLst/>
          </a:prstGeom>
          <a:solidFill>
            <a:srgbClr val="D48C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4800" y="381000"/>
            <a:ext cx="7162800" cy="1066800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i="1" dirty="0" smtClean="0">
                <a:solidFill>
                  <a:srgbClr val="FF1919"/>
                </a:solidFill>
                <a:latin typeface="+mn-lt"/>
              </a:rPr>
              <a:t>Совершенствование речи как ведущего средства общения.</a:t>
            </a:r>
            <a:r>
              <a:rPr lang="ru-RU" sz="3600" b="1" i="1" dirty="0" smtClean="0">
                <a:latin typeface="+mn-lt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700" dirty="0" smtClean="0"/>
              <a:t>    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700" dirty="0" smtClean="0"/>
              <a:t>    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700" dirty="0" smtClean="0"/>
              <a:t> </a:t>
            </a:r>
            <a:r>
              <a:rPr lang="ru-RU" sz="2400" dirty="0" smtClean="0"/>
              <a:t>В ней все точнее отражаются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 smtClean="0"/>
              <a:t>намерения говорящего, все точнее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 smtClean="0"/>
              <a:t> передается содержание и общий контекст отражаемых событий. Происходит расширение словаря, усложнение грамматических конструкций, четче становится произношение. Но лексическое и грамматическое богатство речи у детей зависит от условий их общения с окружающими людьми. Они усваивают из слышимой ими речи только то, что необходимо и достаточно для стоящих перед ними коммуникативных задач. 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2400" y="1676400"/>
            <a:ext cx="7620000" cy="4343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4800" y="228600"/>
            <a:ext cx="7086600" cy="1219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Особенности речевого развития старших дошкольников.</a:t>
            </a:r>
            <a:br>
              <a:rPr lang="ru-RU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ru-RU" sz="36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Правильная речь ребенка неотделима от его полноценного развития.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Понимание речи окружающих, выражение собственных желаний, мыслей,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общение со взрослыми и сверстниками– все это активно вводит ребенка в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   жизнь, способствует </a:t>
            </a:r>
            <a:r>
              <a:rPr lang="ru-RU" sz="2800" dirty="0" err="1" smtClean="0">
                <a:solidFill>
                  <a:srgbClr val="FFFF00"/>
                </a:solidFill>
              </a:rPr>
              <a:t>интеллектуаль</a:t>
            </a:r>
            <a:r>
              <a:rPr lang="ru-RU" sz="2800" dirty="0" smtClean="0">
                <a:solidFill>
                  <a:srgbClr val="FFFF00"/>
                </a:solidFill>
              </a:rPr>
              <a:t>-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   ному развитию и формированию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   гармонически развитой личности.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0" y="228600"/>
            <a:ext cx="7848600" cy="2514600"/>
          </a:xfrm>
          <a:prstGeom prst="ellipse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i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+mn-lt"/>
              </a:rPr>
              <a:t>Речь человека не является чем-то врожденным,</a:t>
            </a:r>
            <a:br>
              <a:rPr lang="ru-RU" sz="2200" i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+mn-lt"/>
              </a:rPr>
            </a:br>
            <a:r>
              <a:rPr lang="ru-RU" sz="2200" i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+mn-lt"/>
              </a:rPr>
              <a:t> она возникает и формируется в ранние годы. Очень часто родители уделяют недостаточно </a:t>
            </a:r>
            <a:br>
              <a:rPr lang="ru-RU" sz="2200" i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+mn-lt"/>
              </a:rPr>
            </a:br>
            <a:r>
              <a:rPr lang="ru-RU" sz="2200" i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+mn-lt"/>
              </a:rPr>
              <a:t>внимания развитию речи ребенка в раннем возрасте, </a:t>
            </a:r>
            <a:br>
              <a:rPr lang="ru-RU" sz="2200" i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+mn-lt"/>
              </a:rPr>
            </a:br>
            <a:r>
              <a:rPr lang="ru-RU" sz="2200" i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+mn-lt"/>
              </a:rPr>
              <a:t>что приводит к нарушению процессов речевого онтогенеза и ведет к проявлению следующих </a:t>
            </a:r>
            <a:br>
              <a:rPr lang="ru-RU" sz="2200" i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+mn-lt"/>
              </a:rPr>
            </a:br>
            <a:r>
              <a:rPr lang="ru-RU" sz="2200" i="1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+mn-lt"/>
              </a:rPr>
              <a:t>проблем</a:t>
            </a:r>
            <a:r>
              <a:rPr lang="ru-RU" sz="2200" i="1" dirty="0" smtClean="0">
                <a:solidFill>
                  <a:schemeClr val="tx1"/>
                </a:solidFill>
                <a:latin typeface="+mn-lt"/>
              </a:rPr>
              <a:t>:</a:t>
            </a:r>
          </a:p>
        </p:txBody>
      </p:sp>
      <p:sp>
        <p:nvSpPr>
          <p:cNvPr id="14340" name="Содержимое 2"/>
          <p:cNvSpPr>
            <a:spLocks noGrp="1"/>
          </p:cNvSpPr>
          <p:nvPr>
            <p:ph idx="4294967295"/>
          </p:nvPr>
        </p:nvSpPr>
        <p:spPr>
          <a:xfrm>
            <a:off x="152400" y="4191000"/>
            <a:ext cx="8229600" cy="3260725"/>
          </a:xfrm>
        </p:spPr>
        <p:txBody>
          <a:bodyPr/>
          <a:lstStyle/>
          <a:p>
            <a:pPr marL="650875" indent="-514350" eaLnBrk="1" hangingPunct="1">
              <a:buFontTx/>
              <a:buNone/>
            </a:pPr>
            <a:endParaRPr lang="ru-RU" sz="2400" smtClean="0">
              <a:solidFill>
                <a:srgbClr val="FFFF00"/>
              </a:solidFill>
            </a:endParaRPr>
          </a:p>
          <a:p>
            <a:pPr marL="650875" indent="-514350" eaLnBrk="1" hangingPunct="1">
              <a:buFontTx/>
              <a:buNone/>
            </a:pPr>
            <a:endParaRPr lang="ru-RU" sz="2400" smtClean="0">
              <a:solidFill>
                <a:srgbClr val="FFFF00"/>
              </a:solidFill>
            </a:endParaRPr>
          </a:p>
          <a:p>
            <a:pPr marL="650875" indent="-514350" eaLnBrk="1" hangingPunct="1">
              <a:buFontTx/>
              <a:buNone/>
            </a:pPr>
            <a:endParaRPr lang="ru-RU" sz="2400" smtClean="0">
              <a:solidFill>
                <a:srgbClr val="FFFF00"/>
              </a:solidFill>
            </a:endParaRPr>
          </a:p>
          <a:p>
            <a:pPr marL="650875" indent="-514350" eaLnBrk="1" hangingPunct="1">
              <a:buFontTx/>
              <a:buNone/>
            </a:pPr>
            <a:r>
              <a:rPr lang="ru-RU" sz="240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6" name="Овал 5"/>
          <p:cNvSpPr/>
          <p:nvPr/>
        </p:nvSpPr>
        <p:spPr>
          <a:xfrm>
            <a:off x="0" y="3048000"/>
            <a:ext cx="7848600" cy="914400"/>
          </a:xfrm>
          <a:prstGeom prst="ellipse">
            <a:avLst/>
          </a:prstGeom>
          <a:solidFill>
            <a:srgbClr val="7509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50875" indent="-514350" algn="just">
              <a:buFontTx/>
              <a:buAutoNum type="arabicParenR"/>
              <a:defRPr/>
            </a:pPr>
            <a:r>
              <a:rPr lang="ru-RU" dirty="0">
                <a:solidFill>
                  <a:srgbClr val="FFFF00"/>
                </a:solidFill>
              </a:rPr>
              <a:t>Нарушенное звукопроизношение. </a:t>
            </a:r>
          </a:p>
        </p:txBody>
      </p:sp>
      <p:sp>
        <p:nvSpPr>
          <p:cNvPr id="7" name="Овал 6"/>
          <p:cNvSpPr/>
          <p:nvPr/>
        </p:nvSpPr>
        <p:spPr>
          <a:xfrm>
            <a:off x="0" y="3962400"/>
            <a:ext cx="7924800" cy="914400"/>
          </a:xfrm>
          <a:prstGeom prst="ellipse">
            <a:avLst/>
          </a:prstGeom>
          <a:solidFill>
            <a:srgbClr val="7509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00"/>
                </a:solidFill>
              </a:rPr>
              <a:t>2) Ограниченный словарный запас. Ребенок не способен к обобщению и классификации понятий.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0" y="4953000"/>
            <a:ext cx="7924800" cy="914400"/>
          </a:xfrm>
          <a:prstGeom prst="ellipse">
            <a:avLst/>
          </a:prstGeom>
          <a:solidFill>
            <a:srgbClr val="7509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00"/>
                </a:solidFill>
              </a:rPr>
              <a:t>3) </a:t>
            </a:r>
            <a:r>
              <a:rPr lang="ru-RU" dirty="0" err="1">
                <a:solidFill>
                  <a:srgbClr val="FFFF00"/>
                </a:solidFill>
              </a:rPr>
              <a:t>Несформированность</a:t>
            </a:r>
            <a:r>
              <a:rPr lang="ru-RU" dirty="0">
                <a:solidFill>
                  <a:srgbClr val="FFFF00"/>
                </a:solidFill>
              </a:rPr>
              <a:t> грамматического строя речи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0" y="5943600"/>
            <a:ext cx="7848600" cy="914400"/>
          </a:xfrm>
          <a:prstGeom prst="ellipse">
            <a:avLst/>
          </a:prstGeom>
          <a:solidFill>
            <a:srgbClr val="7509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50875" indent="-514350">
              <a:defRPr/>
            </a:pPr>
            <a:r>
              <a:rPr lang="ru-RU" dirty="0">
                <a:solidFill>
                  <a:srgbClr val="FFFF00"/>
                </a:solidFill>
              </a:rPr>
              <a:t>4) </a:t>
            </a:r>
            <a:r>
              <a:rPr lang="ru-RU" dirty="0" err="1">
                <a:solidFill>
                  <a:srgbClr val="FFFF00"/>
                </a:solidFill>
              </a:rPr>
              <a:t>Несформированность</a:t>
            </a:r>
            <a:r>
              <a:rPr lang="ru-RU" dirty="0">
                <a:solidFill>
                  <a:srgbClr val="FFFF00"/>
                </a:solidFill>
              </a:rPr>
              <a:t> связной речи.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152400"/>
            <a:ext cx="7467600" cy="1143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9075" y="227013"/>
            <a:ext cx="7477125" cy="63976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b="1" i="1" dirty="0" smtClean="0">
                <a:solidFill>
                  <a:srgbClr val="FF1919"/>
                </a:solidFill>
                <a:latin typeface="+mn-lt"/>
              </a:rPr>
              <a:t/>
            </a:r>
            <a:br>
              <a:rPr lang="ru-RU" sz="2800" b="1" i="1" dirty="0" smtClean="0">
                <a:solidFill>
                  <a:srgbClr val="FF1919"/>
                </a:solidFill>
                <a:latin typeface="+mn-lt"/>
              </a:rPr>
            </a:br>
            <a:r>
              <a:rPr lang="ru-RU" sz="2800" b="1" i="1" dirty="0" smtClean="0">
                <a:solidFill>
                  <a:srgbClr val="0000FF"/>
                </a:solidFill>
                <a:latin typeface="+mn-lt"/>
              </a:rPr>
              <a:t>Методика выявления уровня речевого развития старших дошкольников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4294967295"/>
          </p:nvPr>
        </p:nvSpPr>
        <p:spPr>
          <a:xfrm>
            <a:off x="152400" y="914400"/>
            <a:ext cx="8229600" cy="6248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1900" b="1" i="1" smtClean="0"/>
              <a:t>      </a:t>
            </a:r>
          </a:p>
          <a:p>
            <a:pPr eaLnBrk="1" hangingPunct="1"/>
            <a:r>
              <a:rPr lang="ru-RU" sz="1800" b="1" i="1" smtClean="0">
                <a:solidFill>
                  <a:srgbClr val="FF0000"/>
                </a:solidFill>
              </a:rPr>
              <a:t>Словарная работа</a:t>
            </a:r>
            <a:r>
              <a:rPr lang="ru-RU" sz="1800" smtClean="0">
                <a:solidFill>
                  <a:srgbClr val="FF0000"/>
                </a:solidFill>
              </a:rPr>
              <a:t> </a:t>
            </a:r>
            <a:r>
              <a:rPr lang="ru-RU" sz="1800" smtClean="0"/>
              <a:t>– </a:t>
            </a:r>
            <a:r>
              <a:rPr lang="ru-RU" sz="1800" smtClean="0">
                <a:solidFill>
                  <a:srgbClr val="0000FF"/>
                </a:solidFill>
              </a:rPr>
              <a:t>понимание смысловой стороны слова: определение значения слова, подбор синонимов, антонимов и ассоциаций к многозначным словам разных частей речи, выявление точности словоупотребления в рассуждениях и повествовательных высказываниях.</a:t>
            </a:r>
          </a:p>
          <a:p>
            <a:pPr eaLnBrk="1" hangingPunct="1"/>
            <a:r>
              <a:rPr lang="ru-RU" sz="1800" b="1" i="1" smtClean="0">
                <a:solidFill>
                  <a:srgbClr val="FF0000"/>
                </a:solidFill>
              </a:rPr>
              <a:t>Грамматика</a:t>
            </a:r>
            <a:r>
              <a:rPr lang="ru-RU" sz="1800" i="1" smtClean="0">
                <a:solidFill>
                  <a:srgbClr val="FF0000"/>
                </a:solidFill>
              </a:rPr>
              <a:t> </a:t>
            </a:r>
            <a:r>
              <a:rPr lang="ru-RU" sz="1800" smtClean="0">
                <a:solidFill>
                  <a:srgbClr val="0000FF"/>
                </a:solidFill>
              </a:rPr>
              <a:t>– понимание понятий "слово", "словосочетание", "предложение"; согласование существительных и прилагательных в родительном падеже множественного числа; образование новых слов с заданной основой; определение смысловой структуры предложения; составление предложений разных типов.</a:t>
            </a:r>
          </a:p>
          <a:p>
            <a:pPr eaLnBrk="1" hangingPunct="1"/>
            <a:r>
              <a:rPr lang="ru-RU" sz="1800" b="1" i="1" smtClean="0">
                <a:solidFill>
                  <a:srgbClr val="FF0000"/>
                </a:solidFill>
              </a:rPr>
              <a:t>Фонетика</a:t>
            </a:r>
            <a:r>
              <a:rPr lang="ru-RU" sz="1800" smtClean="0">
                <a:solidFill>
                  <a:srgbClr val="FF0000"/>
                </a:solidFill>
              </a:rPr>
              <a:t> </a:t>
            </a:r>
            <a:r>
              <a:rPr lang="ru-RU" sz="1800" smtClean="0">
                <a:solidFill>
                  <a:srgbClr val="0000FF"/>
                </a:solidFill>
              </a:rPr>
              <a:t>– понимание терминов "звук", "слог", звуковой анализ слова, звуковое оформление высказывания: темп речи, дикция, владение голосом, интонация законченности предложения и высказывания, плавность изложения текста, его интонационный рисунок, выразительность речи. Связная речь – построение связных высказываний разных типов – рассуждения, повествования; умение структурно выстраивать текст, развивать сюжет по серии картин, соединять части высказывания разными способами связей грамматически правильно и точно.</a:t>
            </a:r>
          </a:p>
          <a:p>
            <a:pPr eaLnBrk="1" hangingPunct="1">
              <a:buFontTx/>
              <a:buNone/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04800"/>
            <a:ext cx="2438400" cy="6172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3600" b="1" i="1" dirty="0" err="1">
                <a:solidFill>
                  <a:srgbClr val="FF1919"/>
                </a:solidFill>
              </a:rPr>
              <a:t>Причи-ны</a:t>
            </a:r>
            <a:r>
              <a:rPr lang="ru-RU" sz="3600" b="1" i="1" dirty="0">
                <a:solidFill>
                  <a:srgbClr val="FF1919"/>
                </a:solidFill>
              </a:rPr>
              <a:t> </a:t>
            </a:r>
            <a:r>
              <a:rPr lang="ru-RU" sz="3600" b="1" i="1" dirty="0" err="1">
                <a:solidFill>
                  <a:srgbClr val="FF1919"/>
                </a:solidFill>
              </a:rPr>
              <a:t>возник-новения</a:t>
            </a:r>
            <a:r>
              <a:rPr lang="ru-RU" sz="3600" b="1" i="1" dirty="0">
                <a:solidFill>
                  <a:srgbClr val="FF1919"/>
                </a:solidFill>
              </a:rPr>
              <a:t> речевых </a:t>
            </a:r>
            <a:r>
              <a:rPr lang="ru-RU" sz="3600" b="1" i="1" dirty="0" err="1">
                <a:solidFill>
                  <a:srgbClr val="FF1919"/>
                </a:solidFill>
              </a:rPr>
              <a:t>наруше-ний</a:t>
            </a:r>
            <a:r>
              <a:rPr lang="ru-RU" sz="3600" b="1" i="1" dirty="0">
                <a:solidFill>
                  <a:srgbClr val="FF1919"/>
                </a:solidFill>
              </a:rPr>
              <a:t>:</a:t>
            </a:r>
            <a:endParaRPr lang="ru-RU" sz="3600" dirty="0"/>
          </a:p>
        </p:txBody>
      </p:sp>
      <p:sp>
        <p:nvSpPr>
          <p:cNvPr id="1638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3962400" cy="1143000"/>
          </a:xfrm>
        </p:spPr>
        <p:txBody>
          <a:bodyPr/>
          <a:lstStyle/>
          <a:p>
            <a:pPr algn="ctr" eaLnBrk="1" hangingPunct="1"/>
            <a:r>
              <a:rPr lang="ru-RU" sz="3600" smtClean="0">
                <a:solidFill>
                  <a:srgbClr val="FF1919"/>
                </a:solidFill>
                <a:latin typeface="Arbat-Bold" pitchFamily="2" charset="0"/>
              </a:rPr>
              <a:t>:</a:t>
            </a:r>
          </a:p>
        </p:txBody>
      </p:sp>
      <p:sp>
        <p:nvSpPr>
          <p:cNvPr id="16388" name="Содержимое 2"/>
          <p:cNvSpPr>
            <a:spLocks noGrp="1"/>
          </p:cNvSpPr>
          <p:nvPr>
            <p:ph idx="4294967295"/>
          </p:nvPr>
        </p:nvSpPr>
        <p:spPr>
          <a:xfrm>
            <a:off x="3581400" y="2133600"/>
            <a:ext cx="3886200" cy="4191000"/>
          </a:xfrm>
        </p:spPr>
        <p:txBody>
          <a:bodyPr/>
          <a:lstStyle/>
          <a:p>
            <a:pPr eaLnBrk="1" hangingPunct="1"/>
            <a:endParaRPr lang="ru-RU" sz="2400" smtClean="0">
              <a:solidFill>
                <a:srgbClr val="FFFF00"/>
              </a:solidFill>
            </a:endParaRPr>
          </a:p>
          <a:p>
            <a:pPr eaLnBrk="1" hangingPunct="1"/>
            <a:endParaRPr lang="ru-RU" sz="2400" smtClean="0">
              <a:solidFill>
                <a:srgbClr val="FFFF00"/>
              </a:solidFill>
            </a:endParaRPr>
          </a:p>
          <a:p>
            <a:pPr eaLnBrk="1" hangingPunct="1"/>
            <a:endParaRPr lang="ru-RU" sz="2400" smtClean="0">
              <a:solidFill>
                <a:srgbClr val="FFFF00"/>
              </a:solidFill>
            </a:endParaRPr>
          </a:p>
          <a:p>
            <a:pPr eaLnBrk="1" hangingPunct="1"/>
            <a:endParaRPr lang="ru-RU" sz="2400" smtClean="0">
              <a:solidFill>
                <a:srgbClr val="FFFF00"/>
              </a:solidFill>
            </a:endParaRPr>
          </a:p>
          <a:p>
            <a:pPr eaLnBrk="1" hangingPunct="1"/>
            <a:endParaRPr lang="ru-RU" sz="2400" smtClean="0">
              <a:solidFill>
                <a:srgbClr val="FFFF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048000" y="381000"/>
            <a:ext cx="4800600" cy="9144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defRPr/>
            </a:pPr>
            <a:r>
              <a:rPr lang="ru-RU" dirty="0">
                <a:solidFill>
                  <a:srgbClr val="0000FF"/>
                </a:solidFill>
              </a:rPr>
              <a:t>ухудшение экологической обстановки; </a:t>
            </a:r>
          </a:p>
        </p:txBody>
      </p:sp>
      <p:sp>
        <p:nvSpPr>
          <p:cNvPr id="6" name="Овал 5"/>
          <p:cNvSpPr/>
          <p:nvPr/>
        </p:nvSpPr>
        <p:spPr>
          <a:xfrm>
            <a:off x="3048000" y="1600200"/>
            <a:ext cx="4800600" cy="914400"/>
          </a:xfrm>
          <a:prstGeom prst="ellipse">
            <a:avLst/>
          </a:prstGeom>
          <a:solidFill>
            <a:srgbClr val="92D050"/>
          </a:soli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0000FF"/>
                </a:solidFill>
              </a:rPr>
              <a:t>УВЕЛИЧЕНИЕ ЧИСЛА ПАТОЛОГИЙ БЕРЕМЕННОСТИ</a:t>
            </a:r>
          </a:p>
        </p:txBody>
      </p:sp>
      <p:sp>
        <p:nvSpPr>
          <p:cNvPr id="7" name="Овал 6"/>
          <p:cNvSpPr/>
          <p:nvPr/>
        </p:nvSpPr>
        <p:spPr>
          <a:xfrm>
            <a:off x="3048000" y="2895600"/>
            <a:ext cx="4876800" cy="1066800"/>
          </a:xfrm>
          <a:prstGeom prst="ellipse">
            <a:avLst/>
          </a:prstGeom>
          <a:solidFill>
            <a:srgbClr val="D48CCA"/>
          </a:soli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FF"/>
                </a:solidFill>
              </a:rPr>
              <a:t>увеличение количества родовых травм; </a:t>
            </a:r>
          </a:p>
        </p:txBody>
      </p:sp>
      <p:sp>
        <p:nvSpPr>
          <p:cNvPr id="8" name="Овал 7"/>
          <p:cNvSpPr/>
          <p:nvPr/>
        </p:nvSpPr>
        <p:spPr>
          <a:xfrm>
            <a:off x="3048000" y="4267200"/>
            <a:ext cx="4800600" cy="914400"/>
          </a:xfrm>
          <a:prstGeom prst="ellipse">
            <a:avLst/>
          </a:prstGeom>
          <a:solidFill>
            <a:srgbClr val="FF0066"/>
          </a:soli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rgbClr val="0000FF"/>
                </a:solidFill>
              </a:rPr>
              <a:t>ослабление здоровья детей и рост детской заболеваемости; </a:t>
            </a:r>
          </a:p>
        </p:txBody>
      </p:sp>
      <p:sp>
        <p:nvSpPr>
          <p:cNvPr id="9" name="Овал 8"/>
          <p:cNvSpPr/>
          <p:nvPr/>
        </p:nvSpPr>
        <p:spPr>
          <a:xfrm>
            <a:off x="3200400" y="5410200"/>
            <a:ext cx="4648200" cy="990600"/>
          </a:xfrm>
          <a:prstGeom prst="ellipse">
            <a:avLst/>
          </a:prstGeom>
          <a:solidFill>
            <a:srgbClr val="33CCFF"/>
          </a:solidFill>
          <a:ln w="381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solidFill>
                  <a:srgbClr val="0000FF"/>
                </a:solidFill>
              </a:rPr>
              <a:t>Различные социальные причины.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81000"/>
            <a:ext cx="7010400" cy="1143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600" b="1" i="1" dirty="0" smtClean="0">
                <a:solidFill>
                  <a:srgbClr val="FF1919"/>
                </a:solidFill>
                <a:latin typeface="+mn-lt"/>
              </a:rPr>
              <a:t/>
            </a:r>
            <a:br>
              <a:rPr lang="ru-RU" sz="3600" b="1" i="1" dirty="0" smtClean="0">
                <a:solidFill>
                  <a:srgbClr val="FF1919"/>
                </a:solidFill>
                <a:latin typeface="+mn-lt"/>
              </a:rPr>
            </a:br>
            <a:r>
              <a:rPr lang="ru-RU" sz="3600" b="1" i="1" dirty="0" smtClean="0">
                <a:solidFill>
                  <a:srgbClr val="FF1919"/>
                </a:solidFill>
                <a:latin typeface="+mn-lt"/>
              </a:rPr>
              <a:t>ПОКАЗАТЕЛИ РЕЧЕВОГО РАЗВИТИЯ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sz="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900" b="1" dirty="0" smtClean="0">
                <a:solidFill>
                  <a:srgbClr val="FF33CC"/>
                </a:solidFill>
              </a:rPr>
              <a:t>1. Звуковая культура речи.</a:t>
            </a:r>
            <a:endParaRPr lang="ru-RU" sz="1900" dirty="0" smtClean="0">
              <a:solidFill>
                <a:srgbClr val="FF33CC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900" dirty="0" smtClean="0">
                <a:solidFill>
                  <a:srgbClr val="0000FF"/>
                </a:solidFill>
              </a:rPr>
              <a:t> Устойчивое чистое звукопроизношение.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900" dirty="0" smtClean="0">
                <a:solidFill>
                  <a:srgbClr val="0000FF"/>
                </a:solidFill>
              </a:rPr>
              <a:t> Неустойчивое произнесение отдельных звуков (чистый звук встречается, но </a:t>
            </a:r>
            <a:r>
              <a:rPr lang="ru-RU" sz="1900" dirty="0" err="1" smtClean="0">
                <a:solidFill>
                  <a:srgbClr val="0000FF"/>
                </a:solidFill>
              </a:rPr>
              <a:t>нево</a:t>
            </a:r>
            <a:r>
              <a:rPr lang="ru-RU" sz="1900" dirty="0" smtClean="0">
                <a:solidFill>
                  <a:srgbClr val="0000FF"/>
                </a:solidFill>
              </a:rPr>
              <a:t> всех позициях, не автоматизирован.)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900" dirty="0" smtClean="0">
                <a:solidFill>
                  <a:srgbClr val="0000FF"/>
                </a:solidFill>
              </a:rPr>
              <a:t> Нарушение звукопроизношения.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900" b="1" dirty="0" smtClean="0">
                <a:solidFill>
                  <a:srgbClr val="FF33CC"/>
                </a:solidFill>
              </a:rPr>
              <a:t>2. Словарь.</a:t>
            </a:r>
            <a:endParaRPr lang="ru-RU" sz="1900" dirty="0" smtClean="0">
              <a:solidFill>
                <a:srgbClr val="FF33CC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900" dirty="0" smtClean="0">
                <a:solidFill>
                  <a:srgbClr val="0000FF"/>
                </a:solidFill>
              </a:rPr>
              <a:t> Правильное выполнение всех заданий (подбор точных определений, глаголов)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900" dirty="0" smtClean="0">
                <a:solidFill>
                  <a:srgbClr val="0000FF"/>
                </a:solidFill>
              </a:rPr>
              <a:t>Движения, обобщающего наименования (животные), синонимов.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900" dirty="0" smtClean="0">
                <a:solidFill>
                  <a:srgbClr val="0000FF"/>
                </a:solidFill>
              </a:rPr>
              <a:t> Справился с 3 заданиями из 4 (не сумел подобрать синоним к слову).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9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 smtClean="0">
                <a:solidFill>
                  <a:srgbClr val="FF33CC"/>
                </a:solidFill>
              </a:rPr>
              <a:t>3. Грамматика.</a:t>
            </a:r>
            <a:endParaRPr lang="ru-RU" sz="2000" dirty="0" smtClean="0">
              <a:solidFill>
                <a:srgbClr val="FF33CC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00FF"/>
                </a:solidFill>
              </a:rPr>
              <a:t> </a:t>
            </a:r>
            <a:r>
              <a:rPr lang="ru-RU" sz="1900" dirty="0" smtClean="0">
                <a:solidFill>
                  <a:srgbClr val="0000FF"/>
                </a:solidFill>
              </a:rPr>
              <a:t>Точное </a:t>
            </a:r>
            <a:r>
              <a:rPr lang="ru-RU" sz="1900" dirty="0" err="1" smtClean="0">
                <a:solidFill>
                  <a:srgbClr val="0000FF"/>
                </a:solidFill>
              </a:rPr>
              <a:t>формо</a:t>
            </a:r>
            <a:r>
              <a:rPr lang="ru-RU" sz="1900" dirty="0" smtClean="0">
                <a:solidFill>
                  <a:srgbClr val="0000FF"/>
                </a:solidFill>
              </a:rPr>
              <a:t>- и словообразование (правильно выполнил все задания на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900" dirty="0" smtClean="0">
                <a:solidFill>
                  <a:srgbClr val="0000FF"/>
                </a:solidFill>
              </a:rPr>
              <a:t>образование наименований детенышей животных в единственном      множественном числе, на образование форм родительного падежа мн. числа, существительных в сценке с </a:t>
            </a:r>
            <a:r>
              <a:rPr lang="ru-RU" sz="1900" dirty="0" err="1" smtClean="0">
                <a:solidFill>
                  <a:srgbClr val="0000FF"/>
                </a:solidFill>
              </a:rPr>
              <a:t>Гавом</a:t>
            </a:r>
            <a:r>
              <a:rPr lang="ru-RU" sz="1900" dirty="0" smtClean="0">
                <a:solidFill>
                  <a:srgbClr val="0000FF"/>
                </a:solidFill>
              </a:rPr>
              <a:t>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900" dirty="0" smtClean="0">
                <a:solidFill>
                  <a:srgbClr val="0000FF"/>
                </a:solidFill>
              </a:rPr>
              <a:t>В заданиях на </a:t>
            </a:r>
            <a:r>
              <a:rPr lang="ru-RU" sz="1900" dirty="0" err="1" smtClean="0">
                <a:solidFill>
                  <a:srgbClr val="0000FF"/>
                </a:solidFill>
              </a:rPr>
              <a:t>формо</a:t>
            </a:r>
            <a:r>
              <a:rPr lang="ru-RU" sz="1900" dirty="0" smtClean="0">
                <a:solidFill>
                  <a:srgbClr val="0000FF"/>
                </a:solidFill>
              </a:rPr>
              <a:t> - и словообразование допустил 3 ошибки (сюда относится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900" dirty="0" smtClean="0">
                <a:solidFill>
                  <a:srgbClr val="0000FF"/>
                </a:solidFill>
              </a:rPr>
              <a:t>        образование родительного падежа мн. числа от уменьшительно-ласкательных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900" dirty="0" smtClean="0">
                <a:solidFill>
                  <a:srgbClr val="0000CC"/>
                </a:solidFill>
              </a:rPr>
              <a:t>        наименований “носиков”, “ротиков»).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 smtClean="0">
                <a:solidFill>
                  <a:srgbClr val="FF33CC"/>
                </a:solidFill>
              </a:rPr>
              <a:t>4. Связная речь.</a:t>
            </a:r>
            <a:endParaRPr lang="ru-RU" sz="2000" dirty="0" smtClean="0">
              <a:solidFill>
                <a:srgbClr val="FF33CC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00FF"/>
                </a:solidFill>
              </a:rPr>
              <a:t> </a:t>
            </a:r>
            <a:r>
              <a:rPr lang="ru-RU" sz="1900" dirty="0" smtClean="0">
                <a:solidFill>
                  <a:srgbClr val="0000FF"/>
                </a:solidFill>
              </a:rPr>
              <a:t>Самостоятельное составление небольшого творческого рассказа (наличие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900" dirty="0" smtClean="0">
                <a:solidFill>
                  <a:srgbClr val="0000FF"/>
                </a:solidFill>
              </a:rPr>
              <a:t>       элементов творчества импровизации).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900" dirty="0" smtClean="0">
                <a:solidFill>
                  <a:srgbClr val="0000FF"/>
                </a:solidFill>
              </a:rPr>
              <a:t>Самостоятельный пересказ традиционной сказки или зачина методики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900" dirty="0" smtClean="0">
                <a:solidFill>
                  <a:srgbClr val="0000FF"/>
                </a:solidFill>
              </a:rPr>
              <a:t>       репродуктивная речь).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900" dirty="0" smtClean="0">
                <a:solidFill>
                  <a:srgbClr val="0000FF"/>
                </a:solidFill>
              </a:rPr>
              <a:t>Совместное с логопедом творческого рассказа и/или сказки (отсутствие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900" dirty="0" smtClean="0">
                <a:solidFill>
                  <a:srgbClr val="0000FF"/>
                </a:solidFill>
              </a:rPr>
              <a:t>        самостоятельных развернутых высказываний).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0"/>
                            </p:stCondLst>
                            <p:childTnLst>
                              <p:par>
                                <p:cTn id="7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0"/>
                            </p:stCondLst>
                            <p:childTnLst>
                              <p:par>
                                <p:cTn id="8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2000"/>
                            </p:stCondLst>
                            <p:childTnLst>
                              <p:par>
                                <p:cTn id="89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97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0000"/>
                            </p:stCondLst>
                            <p:childTnLst>
                              <p:par>
                                <p:cTn id="1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2000"/>
                            </p:stCondLst>
                            <p:childTnLst>
                              <p:par>
                                <p:cTn id="129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4000"/>
                            </p:stCondLst>
                            <p:childTnLst>
                              <p:par>
                                <p:cTn id="137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6000"/>
                            </p:stCondLst>
                            <p:childTnLst>
                              <p:par>
                                <p:cTn id="14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8000"/>
                            </p:stCondLst>
                            <p:childTnLst>
                              <p:par>
                                <p:cTn id="15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40000"/>
                            </p:stCondLst>
                            <p:childTnLst>
                              <p:par>
                                <p:cTn id="16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42000"/>
                            </p:stCondLst>
                            <p:childTnLst>
                              <p:par>
                                <p:cTn id="169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z="3600" smtClean="0">
              <a:solidFill>
                <a:srgbClr val="FF1919"/>
              </a:solidFill>
              <a:latin typeface="Arbat-Bold" pitchFamily="2" charset="0"/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4294967295"/>
          </p:nvPr>
        </p:nvSpPr>
        <p:spPr>
          <a:xfrm>
            <a:off x="4343400" y="5257800"/>
            <a:ext cx="3306763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mtClean="0">
              <a:solidFill>
                <a:srgbClr val="FFFF00"/>
              </a:solidFill>
              <a:latin typeface="Arbat-Bold" pitchFamily="2" charset="0"/>
            </a:endParaRPr>
          </a:p>
          <a:p>
            <a:pPr eaLnBrk="1" hangingPunct="1">
              <a:lnSpc>
                <a:spcPct val="90000"/>
              </a:lnSpc>
            </a:pPr>
            <a:endParaRPr lang="ru-RU" smtClean="0">
              <a:solidFill>
                <a:srgbClr val="FFFF00"/>
              </a:solidFill>
              <a:latin typeface="Arbat-Bold" pitchFamily="2" charset="0"/>
            </a:endParaRPr>
          </a:p>
          <a:p>
            <a:pPr eaLnBrk="1" hangingPunct="1">
              <a:lnSpc>
                <a:spcPct val="90000"/>
              </a:lnSpc>
            </a:pPr>
            <a:endParaRPr lang="ru-RU" smtClean="0">
              <a:solidFill>
                <a:srgbClr val="FFFF00"/>
              </a:solidFill>
              <a:latin typeface="Arbat-Bold" pitchFamily="2" charset="0"/>
            </a:endParaRPr>
          </a:p>
          <a:p>
            <a:pPr eaLnBrk="1" hangingPunct="1">
              <a:lnSpc>
                <a:spcPct val="90000"/>
              </a:lnSpc>
            </a:pPr>
            <a:endParaRPr lang="ru-RU" smtClean="0">
              <a:solidFill>
                <a:srgbClr val="FFFF00"/>
              </a:solidFill>
              <a:latin typeface="Arbat-Bold" pitchFamily="2" charset="0"/>
            </a:endParaRPr>
          </a:p>
          <a:p>
            <a:pPr eaLnBrk="1" hangingPunct="1">
              <a:lnSpc>
                <a:spcPct val="90000"/>
              </a:lnSpc>
            </a:pPr>
            <a:endParaRPr lang="ru-RU" smtClean="0">
              <a:solidFill>
                <a:srgbClr val="FFFF00"/>
              </a:solidFill>
              <a:latin typeface="Arbat-Bold" pitchFamily="2" charset="0"/>
            </a:endParaRPr>
          </a:p>
          <a:p>
            <a:pPr eaLnBrk="1" hangingPunct="1">
              <a:lnSpc>
                <a:spcPct val="90000"/>
              </a:lnSpc>
            </a:pPr>
            <a:endParaRPr lang="ru-RU" smtClean="0">
              <a:solidFill>
                <a:srgbClr val="FFFF00"/>
              </a:solidFill>
              <a:latin typeface="Arbat-Bold" pitchFamily="2" charset="0"/>
            </a:endParaRPr>
          </a:p>
          <a:p>
            <a:pPr eaLnBrk="1" hangingPunct="1">
              <a:lnSpc>
                <a:spcPct val="90000"/>
              </a:lnSpc>
            </a:pPr>
            <a:endParaRPr lang="ru-RU" smtClean="0">
              <a:solidFill>
                <a:srgbClr val="FFFF00"/>
              </a:solidFill>
              <a:latin typeface="Arbat-Bold" pitchFamily="2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28600" y="609600"/>
            <a:ext cx="1905000" cy="5334000"/>
          </a:xfrm>
          <a:prstGeom prst="ellipse">
            <a:avLst/>
          </a:prstGeom>
          <a:solidFill>
            <a:srgbClr val="FFFF00"/>
          </a:solidFill>
          <a:ln>
            <a:solidFill>
              <a:srgbClr val="1482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задачи педагогической работы по развитию связной речи детей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00400" y="381000"/>
            <a:ext cx="4267200" cy="914400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dirty="0">
                <a:solidFill>
                  <a:srgbClr val="0000FF"/>
                </a:solidFill>
                <a:latin typeface="Arbat-Bold" pitchFamily="2" charset="0"/>
              </a:rPr>
              <a:t>развитие связной речи;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76600" y="1600200"/>
            <a:ext cx="4191000" cy="9144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ru-RU" dirty="0">
                <a:solidFill>
                  <a:srgbClr val="0000FF"/>
                </a:solidFill>
                <a:latin typeface="Arbat-Bold" pitchFamily="2" charset="0"/>
              </a:rPr>
              <a:t>развитие лексической стороны речи;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76600" y="2819400"/>
            <a:ext cx="4191000" cy="914400"/>
          </a:xfrm>
          <a:prstGeom prst="roundRect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ru-RU" dirty="0">
                <a:solidFill>
                  <a:srgbClr val="0000FF"/>
                </a:solidFill>
                <a:latin typeface="Arbat-Bold" pitchFamily="2" charset="0"/>
              </a:rPr>
              <a:t>формирование грамматического строя речи;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76600" y="4114800"/>
            <a:ext cx="4191000" cy="914400"/>
          </a:xfrm>
          <a:prstGeom prst="roundRect">
            <a:avLst/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ru-RU" dirty="0">
                <a:solidFill>
                  <a:srgbClr val="0000FF"/>
                </a:solidFill>
                <a:latin typeface="Arbat-Bold" pitchFamily="2" charset="0"/>
              </a:rPr>
              <a:t>развитие звуковой стороны речи;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76600" y="5334000"/>
            <a:ext cx="4191000" cy="914400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ru-RU" dirty="0">
                <a:solidFill>
                  <a:srgbClr val="0000FF"/>
                </a:solidFill>
                <a:latin typeface="Arbat-Bold" pitchFamily="2" charset="0"/>
              </a:rPr>
              <a:t>развитие образной речи.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0" y="0"/>
            <a:ext cx="18415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sz="1400"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ru-RU" sz="1400"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ru-RU" sz="1400"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ru-RU" sz="1400"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ru-RU" sz="1400"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ru-RU" sz="1400"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ru-RU" sz="1400"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ru-RU" sz="1400"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ru-RU" sz="1400"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ru-RU" sz="1400"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ru-RU" sz="1400"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ru-RU" sz="1400"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ru-RU" sz="1400"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ru-RU" sz="1400"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ru-RU" sz="1400"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ru-RU" sz="1400"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ru-RU" sz="1400"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ru-RU" sz="1400"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ru-RU" sz="1400"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ru-RU" sz="1400"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ru-RU" sz="1400"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ru-RU" sz="1400"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ru-RU" sz="140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09600" y="304800"/>
            <a:ext cx="6934200" cy="12192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b="1">
                <a:solidFill>
                  <a:srgbClr val="CC0066"/>
                </a:solidFill>
                <a:latin typeface="Verdana" pitchFamily="34" charset="0"/>
                <a:cs typeface="Times New Roman" pitchFamily="18" charset="0"/>
              </a:rPr>
              <a:t>Критерии базового уровня речевого развития, который ребенок должен достичь в дошкольном детстве. </a:t>
            </a:r>
            <a:endParaRPr lang="ru-RU" sz="1000" b="1">
              <a:solidFill>
                <a:srgbClr val="CC0066"/>
              </a:solidFill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381000" y="1600200"/>
            <a:ext cx="7315200" cy="1371600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* </a:t>
            </a:r>
            <a:r>
              <a:rPr lang="ru-RU" sz="1600">
                <a:solidFill>
                  <a:srgbClr val="FF33CC"/>
                </a:solidFill>
                <a:latin typeface="Verdana" pitchFamily="34" charset="0"/>
                <a:cs typeface="Times New Roman" pitchFamily="18" charset="0"/>
              </a:rPr>
              <a:t>владение литературными нормами и правилами родного языка, свободное пользование лексикой и грамматикой при выражении собственных мыслей и составлении любого типа высказывания;</a:t>
            </a:r>
            <a:endParaRPr lang="ru-RU" sz="1600">
              <a:solidFill>
                <a:srgbClr val="FF33CC"/>
              </a:solidFill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381000" y="2895600"/>
            <a:ext cx="7315200" cy="1447800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>
                <a:solidFill>
                  <a:srgbClr val="FF33CC"/>
                </a:solidFill>
                <a:latin typeface="Verdana" pitchFamily="34" charset="0"/>
                <a:cs typeface="Times New Roman" pitchFamily="18" charset="0"/>
              </a:rPr>
              <a:t>* умение вступать в контакт и вести диалог со взрослыми и сверстниками: слушать, спрашивать, отвечать, возражать, объяснять;</a:t>
            </a:r>
            <a:endParaRPr lang="ru-RU" sz="1600">
              <a:solidFill>
                <a:srgbClr val="FF33CC"/>
              </a:solidFill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381000" y="4191000"/>
            <a:ext cx="7315200" cy="1219200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>
                <a:solidFill>
                  <a:srgbClr val="FF33CC"/>
                </a:solidFill>
                <a:latin typeface="Verdana" pitchFamily="34" charset="0"/>
                <a:cs typeface="Times New Roman" pitchFamily="18" charset="0"/>
              </a:rPr>
              <a:t>* знание норм и правил речевого этикета, умение пользоваться ими сообразно ситуации;</a:t>
            </a:r>
            <a:endParaRPr lang="ru-RU" sz="1000">
              <a:solidFill>
                <a:srgbClr val="FF33CC"/>
              </a:solidFill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381000" y="5334000"/>
            <a:ext cx="7315200" cy="1185863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>
                <a:solidFill>
                  <a:srgbClr val="FF33CC"/>
                </a:solidFill>
                <a:latin typeface="Verdana" pitchFamily="34" charset="0"/>
                <a:cs typeface="Times New Roman" pitchFamily="18" charset="0"/>
              </a:rPr>
              <a:t>* элементарные умения чтения и письма.</a:t>
            </a:r>
            <a:endParaRPr lang="ru-RU" sz="240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28600" y="762000"/>
            <a:ext cx="7620000" cy="5105400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3700" dirty="0" smtClean="0">
                <a:latin typeface="Arbat-Bold" pitchFamily="2" charset="0"/>
              </a:rPr>
              <a:t>    </a:t>
            </a:r>
            <a:r>
              <a:rPr lang="ru-RU" sz="37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всех сторон речи, взятой в аспекте ее образности, выступает фундаментальным условием развития самостоятельного словесного творчества, которое может проявляться у ребенка в сочинении сказок, рассказов, стихов, </a:t>
            </a:r>
            <a:r>
              <a:rPr lang="ru-RU" sz="3700" b="1" i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потешек</a:t>
            </a:r>
            <a:r>
              <a:rPr lang="ru-RU" sz="37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загадок.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37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3000" dirty="0" smtClean="0">
              <a:latin typeface="Arbat-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1371600" y="914400"/>
            <a:ext cx="5867400" cy="4876800"/>
          </a:xfrm>
          <a:prstGeom prst="verticalScroll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Речь —</a:t>
            </a:r>
          </a:p>
          <a:p>
            <a:pPr algn="ctr">
              <a:defRPr/>
            </a:pPr>
            <a:r>
              <a:rPr lang="ru-RU" sz="44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великая сила: она убеждает, обращает, принуждает.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3000" dirty="0" smtClean="0"/>
              <a:t>       </a:t>
            </a:r>
            <a:r>
              <a:rPr lang="ru-RU" sz="3000" i="1" dirty="0" smtClean="0">
                <a:solidFill>
                  <a:srgbClr val="7509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Дошкольное образовательное учреждение – первое и самое ответственное звено в общей системе народного образования. Овладение родным языком является одним из самых важных приобретений ребенка в дошкольном детстве. Именно дошкольное детство особенно сенситивно к усвоению речи. Поэтому процесс речевого развития рассматривается в современном дошкольном образовании, как общая основа воспитания и обучения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7391400" cy="1752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5200" dirty="0" smtClean="0"/>
              <a:t/>
            </a:r>
            <a:br>
              <a:rPr lang="ru-RU" sz="5200" dirty="0" smtClean="0"/>
            </a:br>
            <a:r>
              <a:rPr lang="ru-RU" sz="7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Речь -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981200"/>
            <a:ext cx="7315200" cy="39624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sz="4400" smtClean="0"/>
          </a:p>
          <a:p>
            <a:pPr algn="ctr" eaLnBrk="1" hangingPunct="1">
              <a:buFontTx/>
              <a:buNone/>
            </a:pPr>
            <a:r>
              <a:rPr lang="ru-RU" sz="3600" smtClean="0">
                <a:solidFill>
                  <a:schemeClr val="tx2"/>
                </a:solidFill>
              </a:rPr>
              <a:t>это сложившаяся в процессе исторической эволюции человека форма общения, опосредствованная языком.</a:t>
            </a:r>
            <a:r>
              <a:rPr lang="ru-RU" sz="3600" smtClean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solidFill>
                  <a:srgbClr val="C00000"/>
                </a:solidFill>
              </a:rPr>
              <a:t/>
            </a:r>
            <a:br>
              <a:rPr lang="ru-RU" sz="3600" smtClean="0">
                <a:solidFill>
                  <a:srgbClr val="C00000"/>
                </a:solidFill>
              </a:rPr>
            </a:br>
            <a:endParaRPr lang="ru-RU" sz="3600" smtClean="0">
              <a:solidFill>
                <a:srgbClr val="FF1919"/>
              </a:solidFill>
              <a:latin typeface="Arbat-Bold" pitchFamily="2" charset="0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4294967295"/>
          </p:nvPr>
        </p:nvSpPr>
        <p:spPr>
          <a:xfrm>
            <a:off x="228600" y="1905000"/>
            <a:ext cx="7386638" cy="44973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200" smtClean="0"/>
              <a:t>    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14400" y="457200"/>
            <a:ext cx="6324600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i="1" dirty="0">
                <a:solidFill>
                  <a:srgbClr val="FF1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Три основные функции речи:</a:t>
            </a:r>
            <a:r>
              <a:rPr lang="ru-RU" dirty="0">
                <a:solidFill>
                  <a:srgbClr val="FF1919"/>
                </a:solidFill>
                <a:latin typeface="Arbat-Bold" pitchFamily="2" charset="0"/>
              </a:rPr>
              <a:t/>
            </a:r>
            <a:br>
              <a:rPr lang="ru-RU" dirty="0">
                <a:solidFill>
                  <a:srgbClr val="FF1919"/>
                </a:solidFill>
                <a:latin typeface="Arbat-Bold" pitchFamily="2" charset="0"/>
              </a:rPr>
            </a:br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914400" y="1676400"/>
            <a:ext cx="6553200" cy="1447800"/>
          </a:xfrm>
          <a:prstGeom prst="homePlate">
            <a:avLst/>
          </a:prstGeom>
          <a:solidFill>
            <a:srgbClr val="92D05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dirty="0"/>
              <a:t>   </a:t>
            </a:r>
            <a:r>
              <a:rPr lang="ru-RU" b="1" i="1" dirty="0">
                <a:solidFill>
                  <a:schemeClr val="tx1"/>
                </a:solidFill>
              </a:rPr>
              <a:t>Речь - это наиболее совершенное емкое, точное и быстродействующее средство общения между людьми. В этом состоит ее </a:t>
            </a:r>
            <a:r>
              <a:rPr lang="ru-RU" b="1" i="1" dirty="0" err="1">
                <a:solidFill>
                  <a:schemeClr val="tx1"/>
                </a:solidFill>
              </a:rPr>
              <a:t>межиндивидуальная</a:t>
            </a:r>
            <a:r>
              <a:rPr lang="ru-RU" b="1" i="1" dirty="0">
                <a:solidFill>
                  <a:schemeClr val="tx1"/>
                </a:solidFill>
              </a:rPr>
              <a:t> функция;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914400" y="3276600"/>
            <a:ext cx="6629400" cy="1371600"/>
          </a:xfrm>
          <a:prstGeom prst="homePlate">
            <a:avLst/>
          </a:prstGeom>
          <a:solidFill>
            <a:srgbClr val="D48CCA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   </a:t>
            </a:r>
            <a:r>
              <a:rPr lang="ru-RU" sz="1600" b="1" i="1" dirty="0">
                <a:solidFill>
                  <a:schemeClr val="tx1"/>
                </a:solidFill>
              </a:rPr>
              <a:t>Речь служит орудием осуществления многих психических функций, поднимая их до уровня ясного осознания и открывая возможности произвольно регулировать и контролировать психические процессы. В этом состоит </a:t>
            </a:r>
            <a:r>
              <a:rPr lang="ru-RU" sz="1600" b="1" i="1" dirty="0" err="1">
                <a:solidFill>
                  <a:schemeClr val="tx1"/>
                </a:solidFill>
              </a:rPr>
              <a:t>внутрииндивидуальная</a:t>
            </a:r>
            <a:r>
              <a:rPr lang="ru-RU" sz="1600" b="1" i="1" dirty="0">
                <a:solidFill>
                  <a:schemeClr val="tx1"/>
                </a:solidFill>
              </a:rPr>
              <a:t> функция речи;</a:t>
            </a:r>
            <a:r>
              <a:rPr lang="ru-RU" sz="1600" b="1" i="1" dirty="0"/>
              <a:t/>
            </a:r>
            <a:br>
              <a:rPr lang="ru-RU" sz="1600" b="1" i="1" dirty="0"/>
            </a:br>
            <a:endParaRPr lang="ru-RU" sz="1600" b="1" i="1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914400" y="4953000"/>
            <a:ext cx="6705600" cy="1219200"/>
          </a:xfrm>
          <a:prstGeom prst="homePlate">
            <a:avLst/>
          </a:prstGeom>
          <a:solidFill>
            <a:srgbClr val="00B0F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     </a:t>
            </a:r>
            <a:r>
              <a:rPr lang="ru-RU" sz="1600" b="1" i="1" dirty="0">
                <a:solidFill>
                  <a:schemeClr val="tx1"/>
                </a:solidFill>
              </a:rPr>
              <a:t>Речь представляет отдельному человеку канал связи для получения информации из общечеловеческого социально-исторического опыта. В этом состоит общечеловеческая функция речи.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 rot="5400000">
            <a:off x="-329406" y="2158206"/>
            <a:ext cx="1676400" cy="712788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anchor="ctr"/>
          <a:lstStyle/>
          <a:p>
            <a:pPr algn="ctr">
              <a:buFont typeface="Wingdings" pitchFamily="2" charset="2"/>
              <a:buChar char="v"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 rot="5400000">
            <a:off x="-329406" y="3758406"/>
            <a:ext cx="1676400" cy="712788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 rot="5400000">
            <a:off x="-329406" y="5434806"/>
            <a:ext cx="1676400" cy="712788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227013"/>
            <a:ext cx="7315200" cy="2287587"/>
          </a:xfrm>
        </p:spPr>
        <p:txBody>
          <a:bodyPr/>
          <a:lstStyle/>
          <a:p>
            <a:pPr eaLnBrk="1" hangingPunct="1"/>
            <a:endParaRPr lang="ru-RU" sz="2800" smtClean="0">
              <a:solidFill>
                <a:schemeClr val="tx1"/>
              </a:solidFill>
              <a:latin typeface="Arbat-Bold" pitchFamily="2" charset="0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4294967295"/>
          </p:nvPr>
        </p:nvSpPr>
        <p:spPr>
          <a:xfrm>
            <a:off x="263525" y="3048000"/>
            <a:ext cx="7386638" cy="3048000"/>
          </a:xfrm>
        </p:spPr>
        <p:txBody>
          <a:bodyPr/>
          <a:lstStyle/>
          <a:p>
            <a:pPr eaLnBrk="1" hangingPunct="1"/>
            <a:endParaRPr lang="ru-RU" sz="2400" smtClean="0">
              <a:solidFill>
                <a:srgbClr val="FFFF00"/>
              </a:solidFill>
            </a:endParaRPr>
          </a:p>
          <a:p>
            <a:pPr eaLnBrk="1" hangingPunct="1"/>
            <a:endParaRPr lang="ru-RU" sz="2400" smtClean="0">
              <a:solidFill>
                <a:srgbClr val="FFFF00"/>
              </a:solidFill>
            </a:endParaRPr>
          </a:p>
          <a:p>
            <a:pPr eaLnBrk="1" hangingPunct="1"/>
            <a:endParaRPr lang="ru-RU" sz="2400" smtClean="0">
              <a:solidFill>
                <a:srgbClr val="FFFF00"/>
              </a:solidFill>
            </a:endParaRPr>
          </a:p>
          <a:p>
            <a:pPr eaLnBrk="1" hangingPunct="1"/>
            <a:endParaRPr lang="ru-RU" sz="2400" smtClean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sz="2400" smtClean="0">
                <a:solidFill>
                  <a:srgbClr val="FFFF00"/>
                </a:solidFill>
              </a:rPr>
              <a:t>   </a:t>
            </a:r>
          </a:p>
          <a:p>
            <a:pPr algn="ctr" eaLnBrk="1" hangingPunct="1">
              <a:buFontTx/>
              <a:buNone/>
            </a:pPr>
            <a:r>
              <a:rPr lang="ru-RU" sz="2400" smtClean="0">
                <a:solidFill>
                  <a:srgbClr val="FF0066"/>
                </a:solidFill>
              </a:rPr>
              <a:t>В общечеловеческой функции выделяются речь письменная и устная. 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4800" y="457200"/>
            <a:ext cx="7239000" cy="1143000"/>
          </a:xfrm>
          <a:prstGeom prst="roundRect">
            <a:avLst/>
          </a:prstGeom>
          <a:solidFill>
            <a:srgbClr val="D48CCA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-Bold" pitchFamily="2" charset="0"/>
              </a:rPr>
              <a:t>Каждая из трех функций речи в свою очередь разделяется еще на ряд функций. Так, в рамках коммуникативной </a:t>
            </a:r>
            <a:r>
              <a:rPr lang="ru-RU" sz="2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-Bold" pitchFamily="2" charset="0"/>
              </a:rPr>
              <a:t>межиндивидуальной</a:t>
            </a:r>
            <a:r>
              <a:rPr lang="ru-RU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bat-Bold" pitchFamily="2" charset="0"/>
              </a:rPr>
              <a:t> функции различаются функции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09600" y="2057400"/>
            <a:ext cx="67818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FF"/>
                </a:solidFill>
              </a:rPr>
              <a:t>сообщения и побуждения,</a:t>
            </a:r>
          </a:p>
        </p:txBody>
      </p:sp>
      <p:sp>
        <p:nvSpPr>
          <p:cNvPr id="6" name="Овал 5"/>
          <p:cNvSpPr/>
          <p:nvPr/>
        </p:nvSpPr>
        <p:spPr>
          <a:xfrm>
            <a:off x="609600" y="2971800"/>
            <a:ext cx="6705600" cy="914400"/>
          </a:xfrm>
          <a:prstGeom prst="ellipse">
            <a:avLst/>
          </a:prstGeom>
          <a:solidFill>
            <a:srgbClr val="92D05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FF"/>
                </a:solidFill>
              </a:rPr>
              <a:t>указания (индикативная) и суждения (предикативная), </a:t>
            </a:r>
          </a:p>
        </p:txBody>
      </p:sp>
      <p:sp>
        <p:nvSpPr>
          <p:cNvPr id="7" name="Овал 6"/>
          <p:cNvSpPr/>
          <p:nvPr/>
        </p:nvSpPr>
        <p:spPr>
          <a:xfrm>
            <a:off x="609600" y="3886200"/>
            <a:ext cx="6629400" cy="914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FF"/>
                </a:solidFill>
              </a:rPr>
              <a:t>эмоционально-выразительная.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000"/>
                            </p:stCondLst>
                            <p:childTnLst>
                              <p:par>
                                <p:cTn id="56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5800" y="838200"/>
            <a:ext cx="5181600" cy="1143000"/>
          </a:xfrm>
        </p:spPr>
        <p:txBody>
          <a:bodyPr/>
          <a:lstStyle/>
          <a:p>
            <a:pPr eaLnBrk="1" hangingPunct="1"/>
            <a:endParaRPr lang="ru-RU" smtClean="0">
              <a:solidFill>
                <a:srgbClr val="FF1919"/>
              </a:solidFill>
              <a:latin typeface="Arbat-Bold" pitchFamily="2" charset="0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4294967295"/>
          </p:nvPr>
        </p:nvSpPr>
        <p:spPr>
          <a:xfrm>
            <a:off x="263525" y="2743200"/>
            <a:ext cx="7386638" cy="3352800"/>
          </a:xfrm>
        </p:spPr>
        <p:txBody>
          <a:bodyPr/>
          <a:lstStyle/>
          <a:p>
            <a:pPr eaLnBrk="1" hangingPunct="1"/>
            <a:endParaRPr lang="ru-RU" b="1" i="1" smtClean="0">
              <a:solidFill>
                <a:srgbClr val="750951"/>
              </a:solidFill>
            </a:endParaRPr>
          </a:p>
          <a:p>
            <a:pPr eaLnBrk="1" hangingPunct="1"/>
            <a:endParaRPr lang="ru-RU" b="1" i="1" smtClean="0">
              <a:solidFill>
                <a:srgbClr val="750951"/>
              </a:solidFill>
            </a:endParaRPr>
          </a:p>
          <a:p>
            <a:pPr eaLnBrk="1" hangingPunct="1"/>
            <a:endParaRPr lang="ru-RU" b="1" i="1" smtClean="0">
              <a:solidFill>
                <a:srgbClr val="75095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62000" y="838200"/>
            <a:ext cx="6096000" cy="1371600"/>
          </a:xfrm>
          <a:prstGeom prst="roundRect">
            <a:avLst/>
          </a:prstGeom>
          <a:solidFill>
            <a:srgbClr val="0070C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 dirty="0">
                <a:solidFill>
                  <a:srgbClr val="FFFF00"/>
                </a:solidFill>
                <a:latin typeface="Arial Black" pitchFamily="34" charset="0"/>
              </a:rPr>
              <a:t>Виды речи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38200" y="2590800"/>
            <a:ext cx="1752600" cy="3048000"/>
          </a:xfrm>
          <a:prstGeom prst="roundRect">
            <a:avLst/>
          </a:prstGeom>
          <a:solidFill>
            <a:srgbClr val="00206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i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Речь автономная детская</a:t>
            </a:r>
            <a:r>
              <a:rPr lang="ru-RU" sz="2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71800" y="2667000"/>
            <a:ext cx="1752600" cy="2971800"/>
          </a:xfrm>
          <a:prstGeom prst="roundRect">
            <a:avLst/>
          </a:prstGeom>
          <a:solidFill>
            <a:srgbClr val="C0000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i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Речь </a:t>
            </a:r>
            <a:r>
              <a:rPr lang="ru-RU" sz="2000" b="1" i="1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внутрен-няя</a:t>
            </a:r>
            <a:r>
              <a:rPr lang="ru-RU" sz="2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29200" y="2743200"/>
            <a:ext cx="1752600" cy="2819400"/>
          </a:xfrm>
          <a:prstGeom prst="roundRect">
            <a:avLst/>
          </a:prstGeom>
          <a:solidFill>
            <a:srgbClr val="7030A0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i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Речь </a:t>
            </a:r>
            <a:r>
              <a:rPr lang="ru-RU" sz="2000" b="1" i="1" dirty="0" err="1">
                <a:solidFill>
                  <a:schemeClr val="bg1">
                    <a:lumMod val="20000"/>
                    <a:lumOff val="80000"/>
                  </a:schemeClr>
                </a:solidFill>
              </a:rPr>
              <a:t>эгоцент-рическая</a:t>
            </a:r>
            <a:r>
              <a:rPr lang="ru-RU" sz="20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.</a:t>
            </a:r>
          </a:p>
        </p:txBody>
      </p:sp>
      <p:cxnSp>
        <p:nvCxnSpPr>
          <p:cNvPr id="10" name="Прямая со стрелкой 9"/>
          <p:cNvCxnSpPr>
            <a:stCxn id="4" idx="2"/>
            <a:endCxn id="5" idx="0"/>
          </p:cNvCxnSpPr>
          <p:nvPr/>
        </p:nvCxnSpPr>
        <p:spPr>
          <a:xfrm rot="5400000">
            <a:off x="2571750" y="1352550"/>
            <a:ext cx="381000" cy="209550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  <a:endCxn id="6" idx="0"/>
          </p:cNvCxnSpPr>
          <p:nvPr/>
        </p:nvCxnSpPr>
        <p:spPr>
          <a:xfrm rot="16200000" flipH="1">
            <a:off x="3600450" y="2419350"/>
            <a:ext cx="457200" cy="3810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  <a:endCxn id="8" idx="0"/>
          </p:cNvCxnSpPr>
          <p:nvPr/>
        </p:nvCxnSpPr>
        <p:spPr>
          <a:xfrm rot="16200000" flipH="1">
            <a:off x="4591050" y="1428750"/>
            <a:ext cx="533400" cy="209550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09600" y="457200"/>
            <a:ext cx="6715125" cy="1143000"/>
          </a:xfrm>
        </p:spPr>
        <p:txBody>
          <a:bodyPr/>
          <a:lstStyle/>
          <a:p>
            <a:pPr eaLnBrk="1" hangingPunct="1"/>
            <a:endParaRPr lang="ru-RU" smtClean="0">
              <a:solidFill>
                <a:srgbClr val="FF1919"/>
              </a:solidFill>
              <a:latin typeface="Arbat-Bold" pitchFamily="2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4294967295"/>
          </p:nvPr>
        </p:nvSpPr>
        <p:spPr>
          <a:xfrm>
            <a:off x="609600" y="1905000"/>
            <a:ext cx="7386638" cy="3582988"/>
          </a:xfrm>
        </p:spPr>
        <p:txBody>
          <a:bodyPr/>
          <a:lstStyle/>
          <a:p>
            <a:pPr algn="ctr" eaLnBrk="1" hangingPunct="1"/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5800" y="381000"/>
            <a:ext cx="6553200" cy="914400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>
                <a:solidFill>
                  <a:schemeClr val="bg1">
                    <a:lumMod val="20000"/>
                    <a:lumOff val="80000"/>
                  </a:schemeClr>
                </a:solidFill>
                <a:latin typeface="Arial Black" pitchFamily="34" charset="0"/>
              </a:rPr>
              <a:t>Этапы развития речи:</a:t>
            </a: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685800" y="1676400"/>
            <a:ext cx="6400800" cy="1033463"/>
          </a:xfrm>
          <a:prstGeom prst="horizontalScroll">
            <a:avLst/>
          </a:prstGeom>
          <a:solidFill>
            <a:srgbClr val="D48C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err="1">
                <a:solidFill>
                  <a:srgbClr val="FFFFFF"/>
                </a:solidFill>
              </a:rPr>
              <a:t>Довербальный</a:t>
            </a:r>
            <a:endParaRPr lang="ru-RU" sz="2800" dirty="0">
              <a:solidFill>
                <a:srgbClr val="FFFFFF"/>
              </a:solidFill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762000" y="2971800"/>
            <a:ext cx="6324600" cy="1033463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Переход ребенка к активной речи,</a:t>
            </a:r>
            <a:r>
              <a:rPr lang="ru-RU" sz="2400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как ведущего средства общения</a:t>
            </a:r>
            <a:endParaRPr lang="ru-RU" sz="2400" dirty="0"/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762000" y="4419600"/>
            <a:ext cx="6324600" cy="1033463"/>
          </a:xfrm>
          <a:prstGeom prst="horizontalScroll">
            <a:avLst/>
          </a:prstGeom>
          <a:solidFill>
            <a:srgbClr val="7509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Совершенствование речи. Как ведущего средства общения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52400" y="1524000"/>
            <a:ext cx="7086600" cy="4267200"/>
          </a:xfrm>
          <a:prstGeom prst="ellipse">
            <a:avLst/>
          </a:prstGeom>
          <a:solidFill>
            <a:srgbClr val="D48C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" y="381000"/>
            <a:ext cx="6858000" cy="914400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6553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i="1" dirty="0" err="1" smtClean="0">
                <a:solidFill>
                  <a:srgbClr val="FF1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Довербальный</a:t>
            </a:r>
            <a:r>
              <a:rPr lang="ru-RU" sz="4400" b="1" i="1" dirty="0" smtClean="0">
                <a:solidFill>
                  <a:srgbClr val="FF1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этап -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200" b="1" i="1" dirty="0" smtClean="0">
                <a:solidFill>
                  <a:schemeClr val="accent3">
                    <a:lumMod val="10000"/>
                  </a:schemeClr>
                </a:solidFill>
              </a:rPr>
              <a:t>     </a:t>
            </a:r>
            <a:r>
              <a:rPr lang="ru-RU" sz="2200" i="1" dirty="0" smtClean="0">
                <a:solidFill>
                  <a:schemeClr val="accent3">
                    <a:lumMod val="10000"/>
                  </a:schemeClr>
                </a:solidFill>
              </a:rPr>
              <a:t>Приходится на первый год жизни.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200" i="1" dirty="0" smtClean="0">
                <a:solidFill>
                  <a:schemeClr val="accent3">
                    <a:lumMod val="10000"/>
                  </a:schemeClr>
                </a:solidFill>
              </a:rPr>
              <a:t>В этот период в ходе </a:t>
            </a:r>
            <a:r>
              <a:rPr lang="ru-RU" sz="2200" i="1" dirty="0" err="1" smtClean="0">
                <a:solidFill>
                  <a:schemeClr val="accent3">
                    <a:lumMod val="10000"/>
                  </a:schemeClr>
                </a:solidFill>
              </a:rPr>
              <a:t>довербального</a:t>
            </a:r>
            <a:r>
              <a:rPr lang="ru-RU" sz="2200" i="1" dirty="0" smtClean="0">
                <a:solidFill>
                  <a:schemeClr val="accent3">
                    <a:lumMod val="10000"/>
                  </a:schemeClr>
                </a:solidFill>
              </a:rPr>
              <a:t> общения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200" i="1" dirty="0" smtClean="0">
                <a:solidFill>
                  <a:schemeClr val="accent3">
                    <a:lumMod val="10000"/>
                  </a:schemeClr>
                </a:solidFill>
              </a:rPr>
              <a:t> с окружающими складываются предпосылки развития речи. Ребенок не умеет говорить. Но складываются условия, обеспечивающие овладение речью ребенком в последующем. Такими условиями </a:t>
            </a:r>
            <a:r>
              <a:rPr lang="ru-RU" sz="2200" dirty="0" smtClean="0">
                <a:solidFill>
                  <a:schemeClr val="accent3">
                    <a:lumMod val="10000"/>
                  </a:schemeClr>
                </a:solidFill>
              </a:rPr>
              <a:t>является</a:t>
            </a:r>
            <a:r>
              <a:rPr lang="ru-RU" sz="2200" i="1" dirty="0" smtClean="0">
                <a:solidFill>
                  <a:schemeClr val="accent3">
                    <a:lumMod val="10000"/>
                  </a:schemeClr>
                </a:solidFill>
              </a:rPr>
              <a:t> формирование избирательной восприимчивости к речи окружающих - предпочтительное выделение ее среди других звуков, а также более тонкая дифференцировка речевых воздействий по сравнению с другими звуками. Возникает чувствительность к фонематическим характеристикам звучащей речи. </a:t>
            </a:r>
            <a:r>
              <a:rPr lang="ru-RU" sz="2200" i="1" dirty="0" err="1" smtClean="0">
                <a:solidFill>
                  <a:schemeClr val="accent3">
                    <a:lumMod val="10000"/>
                  </a:schemeClr>
                </a:solidFill>
              </a:rPr>
              <a:t>Довербальный</a:t>
            </a:r>
            <a:r>
              <a:rPr lang="ru-RU" sz="2200" i="1" dirty="0" smtClean="0">
                <a:solidFill>
                  <a:schemeClr val="accent3">
                    <a:lumMod val="10000"/>
                  </a:schemeClr>
                </a:solidFill>
              </a:rPr>
              <a:t> этап развития речи завершается пониманием ребенком простейших высказываний взрослого, возникновением пассивной речи.</a:t>
            </a:r>
            <a:br>
              <a:rPr lang="ru-RU" sz="2200" i="1" dirty="0" smtClean="0">
                <a:solidFill>
                  <a:schemeClr val="accent3">
                    <a:lumMod val="10000"/>
                  </a:schemeClr>
                </a:solidFill>
              </a:rPr>
            </a:br>
            <a:endParaRPr lang="ru-RU" sz="2200" i="1" dirty="0" smtClean="0">
              <a:solidFill>
                <a:schemeClr val="accent3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04800" y="1600200"/>
            <a:ext cx="7391400" cy="4572000"/>
          </a:xfrm>
          <a:prstGeom prst="ellipse">
            <a:avLst/>
          </a:prstGeom>
          <a:solidFill>
            <a:srgbClr val="D48C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66800" y="228600"/>
            <a:ext cx="5943600" cy="1295400"/>
          </a:xfrm>
          <a:prstGeom prst="round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000" smtClean="0"/>
              <a:t>  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Он приходится обычно на 2 год жизни.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 Ребенок начинает произносить первые слова и простейшие фразы, развивается фонематический слух. Большое значение для своевременного овладения ребенком речью и для нормального темпа ее развития на первом и втором этапах имеют условия общения со взрослым: эмоциональный контакт между взрослым и ребенком, деловое сотрудничество между ними и насыщенность общения речевыми элементами.</a:t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b="1" i="1" dirty="0" smtClean="0">
                <a:solidFill>
                  <a:srgbClr val="FF19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Переход ребенка к активной речи.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theme1.xml><?xml version="1.0" encoding="utf-8"?>
<a:theme xmlns:a="http://schemas.openxmlformats.org/drawingml/2006/main" name="Кимоно">
  <a:themeElements>
    <a:clrScheme name="Кимоно 7">
      <a:dk1>
        <a:srgbClr val="2F1311"/>
      </a:dk1>
      <a:lt1>
        <a:srgbClr val="CFC7B5"/>
      </a:lt1>
      <a:dk2>
        <a:srgbClr val="853F35"/>
      </a:dk2>
      <a:lt2>
        <a:srgbClr val="8E7F5E"/>
      </a:lt2>
      <a:accent1>
        <a:srgbClr val="EBD2A5"/>
      </a:accent1>
      <a:accent2>
        <a:srgbClr val="A5C9A8"/>
      </a:accent2>
      <a:accent3>
        <a:srgbClr val="E4E0D7"/>
      </a:accent3>
      <a:accent4>
        <a:srgbClr val="270E0D"/>
      </a:accent4>
      <a:accent5>
        <a:srgbClr val="F3E5CF"/>
      </a:accent5>
      <a:accent6>
        <a:srgbClr val="95B698"/>
      </a:accent6>
      <a:hlink>
        <a:srgbClr val="C68510"/>
      </a:hlink>
      <a:folHlink>
        <a:srgbClr val="E5A871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401</TotalTime>
  <Words>1095</Words>
  <PresentationFormat>Экран (4:3)</PresentationFormat>
  <Paragraphs>147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Кимоно</vt:lpstr>
      <vt:lpstr>Развитие речи детей старшего дошкольного возраста.</vt:lpstr>
      <vt:lpstr>Слайд 2</vt:lpstr>
      <vt:lpstr> Речь -</vt:lpstr>
      <vt:lpstr> </vt:lpstr>
      <vt:lpstr>Слайд 5</vt:lpstr>
      <vt:lpstr>Слайд 6</vt:lpstr>
      <vt:lpstr>Слайд 7</vt:lpstr>
      <vt:lpstr>Довербальный этап -</vt:lpstr>
      <vt:lpstr>Переход ребенка к активной речи.</vt:lpstr>
      <vt:lpstr>Совершенствование речи как ведущего средства общения. </vt:lpstr>
      <vt:lpstr> Особенности речевого развития старших дошкольников. </vt:lpstr>
      <vt:lpstr>      Речь человека не является чем-то врожденным,  она возникает и формируется в ранние годы. Очень часто родители уделяют недостаточно  внимания развитию речи ребенка в раннем возрасте,  что приводит к нарушению процессов речевого онтогенеза и ведет к проявлению следующих  проблем:</vt:lpstr>
      <vt:lpstr> Методика выявления уровня речевого развития старших дошкольников</vt:lpstr>
      <vt:lpstr>:</vt:lpstr>
      <vt:lpstr> ПОКАЗАТЕЛИ РЕЧЕВОГО РАЗВИТИЯ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речи детей старшего дошкольного возраста.</dc:title>
  <cp:lastModifiedBy>Вячеслав</cp:lastModifiedBy>
  <cp:revision>43</cp:revision>
  <dcterms:modified xsi:type="dcterms:W3CDTF">2010-10-30T14:55:35Z</dcterms:modified>
</cp:coreProperties>
</file>